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58" r:id="rId4"/>
    <p:sldId id="294" r:id="rId5"/>
    <p:sldId id="259" r:id="rId6"/>
    <p:sldId id="260" r:id="rId7"/>
    <p:sldId id="263" r:id="rId8"/>
    <p:sldId id="261" r:id="rId9"/>
    <p:sldId id="292" r:id="rId10"/>
    <p:sldId id="280" r:id="rId11"/>
    <p:sldId id="281" r:id="rId12"/>
    <p:sldId id="270" r:id="rId13"/>
    <p:sldId id="282" r:id="rId14"/>
    <p:sldId id="271" r:id="rId15"/>
    <p:sldId id="286" r:id="rId16"/>
    <p:sldId id="283" r:id="rId17"/>
    <p:sldId id="293" r:id="rId18"/>
    <p:sldId id="295" r:id="rId19"/>
    <p:sldId id="284" r:id="rId20"/>
    <p:sldId id="285" r:id="rId21"/>
    <p:sldId id="287" r:id="rId22"/>
    <p:sldId id="288" r:id="rId23"/>
    <p:sldId id="296" r:id="rId24"/>
    <p:sldId id="289" r:id="rId25"/>
    <p:sldId id="290" r:id="rId26"/>
    <p:sldId id="291" r:id="rId27"/>
    <p:sldId id="277" r:id="rId28"/>
    <p:sldId id="279" r:id="rId29"/>
    <p:sldId id="27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saye" initial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DCC8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65" autoAdjust="0"/>
  </p:normalViewPr>
  <p:slideViewPr>
    <p:cSldViewPr snapToGrid="0" snapToObjects="1">
      <p:cViewPr>
        <p:scale>
          <a:sx n="74" d="100"/>
          <a:sy n="74" d="100"/>
        </p:scale>
        <p:origin x="-126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4FEAC6-0A97-4C4E-96E1-E336A1599D56}" type="datetimeFigureOut">
              <a:rPr lang="en-ZA" smtClean="0"/>
              <a:pPr/>
              <a:t>2023-07-21</a:t>
            </a:fld>
            <a:endParaRPr lang="en-Z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963382-B089-4417-9524-83139BBBC8D7}" type="slidenum">
              <a:rPr lang="en-ZA" smtClean="0"/>
              <a:pPr/>
              <a:t>‹#›</a:t>
            </a:fld>
            <a:endParaRPr lang="en-ZA" dirty="0"/>
          </a:p>
        </p:txBody>
      </p:sp>
    </p:spTree>
    <p:extLst>
      <p:ext uri="{BB962C8B-B14F-4D97-AF65-F5344CB8AC3E}">
        <p14:creationId xmlns:p14="http://schemas.microsoft.com/office/powerpoint/2010/main" val="1735657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a:t>
            </a:fld>
            <a:endParaRPr lang="en-ZA" dirty="0"/>
          </a:p>
        </p:txBody>
      </p:sp>
    </p:spTree>
    <p:extLst>
      <p:ext uri="{BB962C8B-B14F-4D97-AF65-F5344CB8AC3E}">
        <p14:creationId xmlns:p14="http://schemas.microsoft.com/office/powerpoint/2010/main" val="2990525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14</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15</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16</a:t>
            </a:fld>
            <a:endParaRPr lang="en-ZA"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17</a:t>
            </a:fld>
            <a:endParaRPr lang="en-ZA"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B963382-B089-4417-9524-83139BBBC8D7}" type="slidenum">
              <a:rPr lang="en-ZA" smtClean="0"/>
              <a:pPr/>
              <a:t>18</a:t>
            </a:fld>
            <a:endParaRPr lang="en-ZA" dirty="0"/>
          </a:p>
        </p:txBody>
      </p:sp>
    </p:spTree>
    <p:extLst>
      <p:ext uri="{BB962C8B-B14F-4D97-AF65-F5344CB8AC3E}">
        <p14:creationId xmlns:p14="http://schemas.microsoft.com/office/powerpoint/2010/main" val="685200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19</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20</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21</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22</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B963382-B089-4417-9524-83139BBBC8D7}" type="slidenum">
              <a:rPr lang="en-ZA" smtClean="0"/>
              <a:pPr/>
              <a:t>23</a:t>
            </a:fld>
            <a:endParaRPr lang="en-ZA" dirty="0"/>
          </a:p>
        </p:txBody>
      </p:sp>
    </p:spTree>
    <p:extLst>
      <p:ext uri="{BB962C8B-B14F-4D97-AF65-F5344CB8AC3E}">
        <p14:creationId xmlns:p14="http://schemas.microsoft.com/office/powerpoint/2010/main" val="286612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3</a:t>
            </a:fld>
            <a:endParaRPr lang="en-ZA" dirty="0"/>
          </a:p>
        </p:txBody>
      </p:sp>
    </p:spTree>
    <p:extLst>
      <p:ext uri="{BB962C8B-B14F-4D97-AF65-F5344CB8AC3E}">
        <p14:creationId xmlns:p14="http://schemas.microsoft.com/office/powerpoint/2010/main" val="2422735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24</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25</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26</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5</a:t>
            </a:fld>
            <a:endParaRPr lang="en-ZA" dirty="0"/>
          </a:p>
        </p:txBody>
      </p:sp>
    </p:spTree>
    <p:extLst>
      <p:ext uri="{BB962C8B-B14F-4D97-AF65-F5344CB8AC3E}">
        <p14:creationId xmlns:p14="http://schemas.microsoft.com/office/powerpoint/2010/main" val="2797903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6</a:t>
            </a:fld>
            <a:endParaRPr lang="en-ZA" dirty="0"/>
          </a:p>
        </p:txBody>
      </p:sp>
    </p:spTree>
    <p:extLst>
      <p:ext uri="{BB962C8B-B14F-4D97-AF65-F5344CB8AC3E}">
        <p14:creationId xmlns:p14="http://schemas.microsoft.com/office/powerpoint/2010/main" val="1363014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solidFill>
                <a:srgbClr val="FF0000"/>
              </a:solidFill>
            </a:endParaRPr>
          </a:p>
        </p:txBody>
      </p:sp>
      <p:sp>
        <p:nvSpPr>
          <p:cNvPr id="4" name="Slide Number Placeholder 3"/>
          <p:cNvSpPr>
            <a:spLocks noGrp="1"/>
          </p:cNvSpPr>
          <p:nvPr>
            <p:ph type="sldNum" sz="quarter" idx="10"/>
          </p:nvPr>
        </p:nvSpPr>
        <p:spPr/>
        <p:txBody>
          <a:bodyPr/>
          <a:lstStyle/>
          <a:p>
            <a:fld id="{AB963382-B089-4417-9524-83139BBBC8D7}" type="slidenum">
              <a:rPr lang="en-ZA" smtClean="0"/>
              <a:pPr/>
              <a:t>7</a:t>
            </a:fld>
            <a:endParaRPr lang="en-ZA" dirty="0"/>
          </a:p>
        </p:txBody>
      </p:sp>
    </p:spTree>
    <p:extLst>
      <p:ext uri="{BB962C8B-B14F-4D97-AF65-F5344CB8AC3E}">
        <p14:creationId xmlns:p14="http://schemas.microsoft.com/office/powerpoint/2010/main" val="406616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8</a:t>
            </a:fld>
            <a:endParaRPr lang="en-ZA" dirty="0"/>
          </a:p>
        </p:txBody>
      </p:sp>
    </p:spTree>
    <p:extLst>
      <p:ext uri="{BB962C8B-B14F-4D97-AF65-F5344CB8AC3E}">
        <p14:creationId xmlns:p14="http://schemas.microsoft.com/office/powerpoint/2010/main" val="384892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9</a:t>
            </a:fld>
            <a:endParaRPr lang="en-ZA" dirty="0"/>
          </a:p>
        </p:txBody>
      </p:sp>
    </p:spTree>
    <p:extLst>
      <p:ext uri="{BB962C8B-B14F-4D97-AF65-F5344CB8AC3E}">
        <p14:creationId xmlns:p14="http://schemas.microsoft.com/office/powerpoint/2010/main" val="384892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10</a:t>
            </a:fld>
            <a:endParaRPr lang="en-ZA" dirty="0"/>
          </a:p>
        </p:txBody>
      </p:sp>
    </p:spTree>
    <p:extLst>
      <p:ext uri="{BB962C8B-B14F-4D97-AF65-F5344CB8AC3E}">
        <p14:creationId xmlns:p14="http://schemas.microsoft.com/office/powerpoint/2010/main" val="384892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11</a:t>
            </a:fld>
            <a:endParaRPr lang="en-ZA" dirty="0"/>
          </a:p>
        </p:txBody>
      </p:sp>
    </p:spTree>
    <p:extLst>
      <p:ext uri="{BB962C8B-B14F-4D97-AF65-F5344CB8AC3E}">
        <p14:creationId xmlns:p14="http://schemas.microsoft.com/office/powerpoint/2010/main" val="384892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7/21/2023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3313113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7/21/2023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600709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7/21/2023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224467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7/21/2023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137336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CB8E20E-6A72-0E47-8001-C9C4EFC0AE84}" type="datetimeFigureOut">
              <a:rPr lang="en-US" smtClean="0"/>
              <a:pPr/>
              <a:t>7/21/2023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4057856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CB8E20E-6A72-0E47-8001-C9C4EFC0AE84}" type="datetimeFigureOut">
              <a:rPr lang="en-US" smtClean="0"/>
              <a:pPr/>
              <a:t>7/21/2023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88743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CB8E20E-6A72-0E47-8001-C9C4EFC0AE84}" type="datetimeFigureOut">
              <a:rPr lang="en-US" smtClean="0"/>
              <a:pPr/>
              <a:t>7/21/2023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2199689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CB8E20E-6A72-0E47-8001-C9C4EFC0AE84}" type="datetimeFigureOut">
              <a:rPr lang="en-US" smtClean="0"/>
              <a:pPr/>
              <a:t>7/21/2023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139196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8E20E-6A72-0E47-8001-C9C4EFC0AE84}" type="datetimeFigureOut">
              <a:rPr lang="en-US" smtClean="0"/>
              <a:pPr/>
              <a:t>7/21/2023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307532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CB8E20E-6A72-0E47-8001-C9C4EFC0AE84}" type="datetimeFigureOut">
              <a:rPr lang="en-US" smtClean="0"/>
              <a:pPr/>
              <a:t>7/21/2023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306184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CB8E20E-6A72-0E47-8001-C9C4EFC0AE84}" type="datetimeFigureOut">
              <a:rPr lang="en-US" smtClean="0"/>
              <a:pPr/>
              <a:t>7/21/2023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278510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8E20E-6A72-0E47-8001-C9C4EFC0AE84}" type="datetimeFigureOut">
              <a:rPr lang="en-US" smtClean="0"/>
              <a:pPr/>
              <a:t>7/21/2023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124012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5" name="TextBox 4"/>
          <p:cNvSpPr txBox="1"/>
          <p:nvPr/>
        </p:nvSpPr>
        <p:spPr>
          <a:xfrm>
            <a:off x="661940" y="5596761"/>
            <a:ext cx="7897673" cy="831510"/>
          </a:xfrm>
          <a:prstGeom prst="rect">
            <a:avLst/>
          </a:prstGeom>
          <a:solidFill>
            <a:schemeClr val="bg1"/>
          </a:solidFill>
        </p:spPr>
        <p:txBody>
          <a:bodyPr wrap="square" rtlCol="0">
            <a:spAutoFit/>
          </a:bodyPr>
          <a:lstStyle/>
          <a:p>
            <a:pPr algn="ctr">
              <a:lnSpc>
                <a:spcPct val="110000"/>
              </a:lnSpc>
            </a:pPr>
            <a:r>
              <a:rPr lang="en-US" sz="2200" b="1" dirty="0">
                <a:solidFill>
                  <a:schemeClr val="tx1">
                    <a:lumMod val="50000"/>
                    <a:lumOff val="50000"/>
                  </a:schemeClr>
                </a:solidFill>
                <a:latin typeface="Myriad Pro Light"/>
                <a:cs typeface="Myriad Pro Light"/>
              </a:rPr>
              <a:t>CAPE WINELANDS</a:t>
            </a:r>
          </a:p>
          <a:p>
            <a:pPr algn="ctr">
              <a:lnSpc>
                <a:spcPct val="110000"/>
              </a:lnSpc>
            </a:pPr>
            <a:r>
              <a:rPr lang="en-US" sz="2200" dirty="0">
                <a:solidFill>
                  <a:schemeClr val="tx1">
                    <a:lumMod val="50000"/>
                    <a:lumOff val="50000"/>
                  </a:schemeClr>
                </a:solidFill>
                <a:latin typeface="Myriad Pro Light"/>
                <a:cs typeface="Myriad Pro Light"/>
              </a:rPr>
              <a:t>KLEIN KAROO</a:t>
            </a:r>
          </a:p>
        </p:txBody>
      </p:sp>
    </p:spTree>
    <p:extLst>
      <p:ext uri="{BB962C8B-B14F-4D97-AF65-F5344CB8AC3E}">
        <p14:creationId xmlns:p14="http://schemas.microsoft.com/office/powerpoint/2010/main" val="1327756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6" name="TextBox 5"/>
          <p:cNvSpPr txBox="1"/>
          <p:nvPr/>
        </p:nvSpPr>
        <p:spPr>
          <a:xfrm>
            <a:off x="311490" y="5512116"/>
            <a:ext cx="8495711" cy="1274195"/>
          </a:xfrm>
          <a:prstGeom prst="rect">
            <a:avLst/>
          </a:prstGeom>
          <a:solidFill>
            <a:srgbClr val="FFFFFF"/>
          </a:solidFill>
        </p:spPr>
        <p:txBody>
          <a:bodyPr wrap="square" rtlCol="0">
            <a:spAutoFit/>
          </a:bodyPr>
          <a:lstStyle/>
          <a:p>
            <a:pPr algn="just">
              <a:lnSpc>
                <a:spcPct val="120000"/>
              </a:lnSpc>
            </a:pPr>
            <a:r>
              <a:rPr lang="en-US" sz="1600" dirty="0">
                <a:solidFill>
                  <a:srgbClr val="9A979D"/>
                </a:solidFill>
                <a:latin typeface="Myriad Pro Light"/>
                <a:cs typeface="Myriad Pro Light"/>
              </a:rPr>
              <a:t>There are only 2 </a:t>
            </a:r>
            <a:r>
              <a:rPr lang="en-US" sz="1600" dirty="0" smtClean="0">
                <a:solidFill>
                  <a:srgbClr val="9A979D"/>
                </a:solidFill>
                <a:latin typeface="Myriad Pro Light"/>
                <a:cs typeface="Myriad Pro Light"/>
              </a:rPr>
              <a:t>097 </a:t>
            </a:r>
            <a:r>
              <a:rPr lang="en-US" sz="1600" dirty="0">
                <a:solidFill>
                  <a:srgbClr val="9A979D"/>
                </a:solidFill>
                <a:latin typeface="Myriad Pro Light"/>
                <a:cs typeface="Myriad Pro Light"/>
              </a:rPr>
              <a:t>hectares of vines in the Klein Karoo, comprising </a:t>
            </a:r>
            <a:r>
              <a:rPr lang="en-US" sz="1600" dirty="0" smtClean="0">
                <a:solidFill>
                  <a:srgbClr val="9A979D"/>
                </a:solidFill>
                <a:latin typeface="Myriad Pro Light"/>
                <a:cs typeface="Myriad Pro Light"/>
              </a:rPr>
              <a:t>22% </a:t>
            </a:r>
            <a:r>
              <a:rPr lang="en-US" sz="1600" dirty="0">
                <a:solidFill>
                  <a:srgbClr val="9A979D"/>
                </a:solidFill>
                <a:latin typeface="Myriad Pro Light"/>
                <a:cs typeface="Myriad Pro Light"/>
              </a:rPr>
              <a:t>red-wine </a:t>
            </a:r>
            <a:r>
              <a:rPr lang="en-US" sz="1600" dirty="0" smtClean="0">
                <a:solidFill>
                  <a:srgbClr val="9A979D"/>
                </a:solidFill>
                <a:latin typeface="Myriad Pro Light"/>
                <a:cs typeface="Myriad Pro Light"/>
              </a:rPr>
              <a:t>and 78% </a:t>
            </a:r>
            <a:r>
              <a:rPr lang="en-US" sz="1600" dirty="0">
                <a:solidFill>
                  <a:srgbClr val="9A979D"/>
                </a:solidFill>
                <a:latin typeface="Myriad Pro Light"/>
                <a:cs typeface="Myriad Pro Light"/>
              </a:rPr>
              <a:t>white-wine grape varieties. The Klein Karoo yields approximately </a:t>
            </a:r>
            <a:r>
              <a:rPr lang="en-US" sz="1600" dirty="0" smtClean="0">
                <a:solidFill>
                  <a:srgbClr val="9A979D"/>
                </a:solidFill>
                <a:latin typeface="Myriad Pro Light"/>
                <a:cs typeface="Myriad Pro Light"/>
              </a:rPr>
              <a:t>31 739</a:t>
            </a:r>
            <a:r>
              <a:rPr lang="en-US" sz="1600" dirty="0" smtClean="0">
                <a:solidFill>
                  <a:srgbClr val="FF0000"/>
                </a:solidFill>
                <a:latin typeface="Myriad Pro Light"/>
                <a:cs typeface="Myriad Pro Light"/>
              </a:rPr>
              <a:t> </a:t>
            </a:r>
            <a:r>
              <a:rPr lang="en-US" sz="1600" dirty="0">
                <a:solidFill>
                  <a:srgbClr val="9A979D"/>
                </a:solidFill>
                <a:latin typeface="Myriad Pro Light"/>
                <a:cs typeface="Myriad Pro Light"/>
              </a:rPr>
              <a:t>tons of grapes and produces </a:t>
            </a:r>
            <a:r>
              <a:rPr lang="en-US" sz="1600" dirty="0" smtClean="0">
                <a:solidFill>
                  <a:srgbClr val="9A979D"/>
                </a:solidFill>
                <a:latin typeface="Myriad Pro Light"/>
                <a:cs typeface="Myriad Pro Light"/>
              </a:rPr>
              <a:t>18 </a:t>
            </a:r>
            <a:r>
              <a:rPr lang="en-US" sz="1600" dirty="0">
                <a:solidFill>
                  <a:srgbClr val="9A979D"/>
                </a:solidFill>
                <a:latin typeface="Myriad Pro Light"/>
                <a:cs typeface="Myriad Pro Light"/>
              </a:rPr>
              <a:t>million litres of wine per year, </a:t>
            </a:r>
            <a:r>
              <a:rPr lang="en-US" sz="1600">
                <a:solidFill>
                  <a:srgbClr val="9A979D"/>
                </a:solidFill>
                <a:latin typeface="Myriad Pro Light"/>
                <a:cs typeface="Myriad Pro Light"/>
              </a:rPr>
              <a:t>just </a:t>
            </a:r>
            <a:r>
              <a:rPr lang="en-US" sz="1600" smtClean="0">
                <a:solidFill>
                  <a:srgbClr val="9A979D"/>
                </a:solidFill>
                <a:latin typeface="Myriad Pro Light"/>
                <a:cs typeface="Myriad Pro Light"/>
              </a:rPr>
              <a:t>2.3% </a:t>
            </a:r>
            <a:r>
              <a:rPr lang="en-US" sz="1600" dirty="0">
                <a:solidFill>
                  <a:srgbClr val="9A979D"/>
                </a:solidFill>
                <a:latin typeface="Myriad Pro Light"/>
                <a:cs typeface="Myriad Pro Light"/>
              </a:rPr>
              <a:t>of the country’s total wine production.</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96365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512116"/>
            <a:ext cx="8495711" cy="683264"/>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This area is known for relative extremes when it comes to soil and climate, resulting in diverse terroir and an exciting selection of different wine styles.</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041325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 y="1072"/>
            <a:ext cx="9142570" cy="6856927"/>
          </a:xfrm>
          <a:prstGeom prst="rect">
            <a:avLst/>
          </a:prstGeom>
        </p:spPr>
      </p:pic>
      <p:sp>
        <p:nvSpPr>
          <p:cNvPr id="6" name="TextBox 5"/>
          <p:cNvSpPr txBox="1"/>
          <p:nvPr/>
        </p:nvSpPr>
        <p:spPr>
          <a:xfrm>
            <a:off x="311491" y="5512116"/>
            <a:ext cx="851945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It is interesting to note that some of the highest mountain peaks in the Western Cape enclose this region. Winter rains and snow form an important part in the life cycle of the vineyard, and the region has great potential for growth.</a:t>
            </a:r>
          </a:p>
        </p:txBody>
      </p:sp>
      <p:grpSp>
        <p:nvGrpSpPr>
          <p:cNvPr id="10" name="Group 9"/>
          <p:cNvGrpSpPr/>
          <p:nvPr/>
        </p:nvGrpSpPr>
        <p:grpSpPr>
          <a:xfrm>
            <a:off x="7158539" y="6426660"/>
            <a:ext cx="1556500" cy="431340"/>
            <a:chOff x="7300979" y="6426660"/>
            <a:chExt cx="1556500" cy="431340"/>
          </a:xfrm>
        </p:grpSpPr>
        <p:sp>
          <p:nvSpPr>
            <p:cNvPr id="11" name="Rectangle 10"/>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2" name="TextBox 11"/>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385334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 y="1072"/>
            <a:ext cx="9142570" cy="6856927"/>
          </a:xfrm>
          <a:prstGeom prst="rect">
            <a:avLst/>
          </a:prstGeom>
        </p:spPr>
      </p:pic>
      <p:sp>
        <p:nvSpPr>
          <p:cNvPr id="6" name="TextBox 5"/>
          <p:cNvSpPr txBox="1"/>
          <p:nvPr/>
        </p:nvSpPr>
        <p:spPr>
          <a:xfrm>
            <a:off x="311491" y="5512116"/>
            <a:ext cx="850758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These mountains form part of the Cape fold belt and consist mainly of Table Mountain sandstone, while most of the Klein Karoo forms part of the Bokkeveld shale grouping, with good water retention and high nutrient properties.</a:t>
            </a:r>
          </a:p>
        </p:txBody>
      </p:sp>
      <p:grpSp>
        <p:nvGrpSpPr>
          <p:cNvPr id="7" name="Group 6"/>
          <p:cNvGrpSpPr/>
          <p:nvPr/>
        </p:nvGrpSpPr>
        <p:grpSpPr>
          <a:xfrm>
            <a:off x="7158539" y="6426660"/>
            <a:ext cx="1556500" cy="431340"/>
            <a:chOff x="7300979" y="6426660"/>
            <a:chExt cx="1556500" cy="431340"/>
          </a:xfrm>
        </p:grpSpPr>
        <p:sp>
          <p:nvSpPr>
            <p:cNvPr id="8" name="Rectangle 7"/>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9" name="TextBox 8"/>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939690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 y="1072"/>
            <a:ext cx="9142569" cy="6856927"/>
          </a:xfrm>
          <a:prstGeom prst="rect">
            <a:avLst/>
          </a:prstGeom>
        </p:spPr>
      </p:pic>
      <p:sp>
        <p:nvSpPr>
          <p:cNvPr id="6" name="TextBox 5"/>
          <p:cNvSpPr txBox="1"/>
          <p:nvPr/>
        </p:nvSpPr>
        <p:spPr>
          <a:xfrm>
            <a:off x="311490" y="5512116"/>
            <a:ext cx="8495711" cy="683264"/>
          </a:xfrm>
          <a:prstGeom prst="rect">
            <a:avLst/>
          </a:prstGeom>
          <a:solidFill>
            <a:srgbClr val="FFFFFF"/>
          </a:solidFill>
        </p:spPr>
        <p:txBody>
          <a:bodyPr wrap="square" rtlCol="0">
            <a:spAutoFit/>
          </a:bodyPr>
          <a:lstStyle/>
          <a:p>
            <a:pPr algn="just">
              <a:lnSpc>
                <a:spcPct val="120000"/>
              </a:lnSpc>
            </a:pPr>
            <a:r>
              <a:rPr lang="en-US" sz="1600" spc="-20" dirty="0">
                <a:solidFill>
                  <a:schemeClr val="bg1">
                    <a:lumMod val="50000"/>
                  </a:schemeClr>
                </a:solidFill>
                <a:latin typeface="Myriad Pro Light"/>
                <a:cs typeface="Myriad Pro Light"/>
              </a:rPr>
              <a:t>Viticulture takes place as plantings in finger-like kloofs, valleys and riverine sites in a rugged mountainous landscape.</a:t>
            </a:r>
            <a:endParaRPr lang="en-US" sz="1600" dirty="0">
              <a:solidFill>
                <a:srgbClr val="FF0000"/>
              </a:solidFill>
              <a:latin typeface="Myriad Pro Light"/>
              <a:cs typeface="Myriad Pro Light"/>
            </a:endParaRP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736275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sp>
        <p:nvSpPr>
          <p:cNvPr id="6" name="TextBox 5"/>
          <p:cNvSpPr txBox="1"/>
          <p:nvPr/>
        </p:nvSpPr>
        <p:spPr>
          <a:xfrm>
            <a:off x="311491" y="5512116"/>
            <a:ext cx="850758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Traditionally plantings took place in valleys on deep alluvial soils derived from sandstone and/or shale, whereas more recent plantings take place on higher lying, cooler positions on skeletal, stony soils, mainly derived from shale.</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99248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69" cy="6856927"/>
          </a:xfrm>
          <a:prstGeom prst="rect">
            <a:avLst/>
          </a:prstGeom>
        </p:spPr>
      </p:pic>
      <p:sp>
        <p:nvSpPr>
          <p:cNvPr id="6" name="TextBox 5"/>
          <p:cNvSpPr txBox="1"/>
          <p:nvPr/>
        </p:nvSpPr>
        <p:spPr>
          <a:xfrm>
            <a:off x="311490" y="5512116"/>
            <a:ext cx="8495711" cy="683264"/>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area</a:t>
            </a:r>
            <a:r>
              <a:rPr lang="en-US" sz="1600" dirty="0">
                <a:solidFill>
                  <a:srgbClr val="FF0000"/>
                </a:solidFill>
                <a:latin typeface="Myriad Pro Light"/>
                <a:cs typeface="Myriad Pro Light"/>
              </a:rPr>
              <a:t> </a:t>
            </a:r>
            <a:r>
              <a:rPr lang="en-US" sz="1600" dirty="0">
                <a:solidFill>
                  <a:schemeClr val="bg1">
                    <a:lumMod val="50000"/>
                  </a:schemeClr>
                </a:solidFill>
                <a:latin typeface="Myriad Pro Light"/>
                <a:cs typeface="Myriad Pro Light"/>
              </a:rPr>
              <a:t>is known for its fortified wines, including Muscadel and Port-style wines, but new trends have emerged in the last decade.</a:t>
            </a:r>
            <a:endParaRPr lang="en-US" sz="1600" dirty="0">
              <a:solidFill>
                <a:srgbClr val="FF0000"/>
              </a:solidFill>
              <a:latin typeface="Myriad Pro Light"/>
              <a:cs typeface="Myriad Pro Light"/>
            </a:endParaRPr>
          </a:p>
        </p:txBody>
      </p:sp>
      <p:grpSp>
        <p:nvGrpSpPr>
          <p:cNvPr id="7" name="Group 6"/>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1174858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512116"/>
            <a:ext cx="8495711" cy="655885"/>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Montagu nestles in the far western corner of the Klein Karoo. The area now boasts some high quality Chenin Blanc and Cabernet Sauvignon vineyards and wines.</a:t>
            </a:r>
            <a:endParaRPr lang="en-US" sz="1600" dirty="0">
              <a:solidFill>
                <a:srgbClr val="FF0000"/>
              </a:solidFill>
              <a:latin typeface="Myriad Pro Light"/>
              <a:cs typeface="Myriad Pro Light"/>
            </a:endParaRPr>
          </a:p>
        </p:txBody>
      </p:sp>
      <p:grpSp>
        <p:nvGrpSpPr>
          <p:cNvPr id="7" name="Group 6"/>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790310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DAAFC6-1448-43A8-A4AC-944C8A1CB6B4}"/>
              </a:ext>
            </a:extLst>
          </p:cNvPr>
          <p:cNvPicPr>
            <a:picLocks noChangeAspect="1"/>
          </p:cNvPicPr>
          <p:nvPr/>
        </p:nvPicPr>
        <p:blipFill>
          <a:blip r:embed="rId3"/>
          <a:stretch>
            <a:fillRect/>
          </a:stretch>
        </p:blipFill>
        <p:spPr>
          <a:xfrm>
            <a:off x="0" y="0"/>
            <a:ext cx="9144000" cy="6857999"/>
          </a:xfrm>
          <a:prstGeom prst="rect">
            <a:avLst/>
          </a:prstGeom>
        </p:spPr>
      </p:pic>
      <p:sp>
        <p:nvSpPr>
          <p:cNvPr id="3" name="TextBox 2">
            <a:extLst>
              <a:ext uri="{FF2B5EF4-FFF2-40B4-BE49-F238E27FC236}">
                <a16:creationId xmlns="" xmlns:a16="http://schemas.microsoft.com/office/drawing/2014/main" id="{06AA951B-1678-4A96-AFB8-5597E4A81B2D}"/>
              </a:ext>
            </a:extLst>
          </p:cNvPr>
          <p:cNvSpPr txBox="1"/>
          <p:nvPr/>
        </p:nvSpPr>
        <p:spPr>
          <a:xfrm>
            <a:off x="410308" y="5627077"/>
            <a:ext cx="8393723" cy="830997"/>
          </a:xfrm>
          <a:prstGeom prst="rect">
            <a:avLst/>
          </a:prstGeom>
          <a:noFill/>
        </p:spPr>
        <p:txBody>
          <a:bodyPr wrap="square" rtlCol="0">
            <a:spAutoFit/>
          </a:bodyPr>
          <a:lstStyle/>
          <a:p>
            <a:r>
              <a:rPr lang="en-ZA" sz="1600" kern="1200" dirty="0">
                <a:solidFill>
                  <a:schemeClr val="bg1">
                    <a:lumMod val="50000"/>
                  </a:schemeClr>
                </a:solidFill>
                <a:latin typeface="Myriad Pro Light"/>
              </a:rPr>
              <a:t>The high-altitude Koo Plateau ward is a unique mountain basin in one of the coldest areas in the Western Cape. Snowfall in the basin in winter is a common occurrence, as well as frost in lower-lying positions.</a:t>
            </a:r>
          </a:p>
        </p:txBody>
      </p:sp>
      <p:pic>
        <p:nvPicPr>
          <p:cNvPr id="6" name="Picture 5" descr="Map&#10;&#10;Description automatically generated">
            <a:extLst>
              <a:ext uri="{FF2B5EF4-FFF2-40B4-BE49-F238E27FC236}">
                <a16:creationId xmlns="" xmlns:a16="http://schemas.microsoft.com/office/drawing/2014/main" id="{812FD4EF-2C35-4360-9EF7-A0A5FE2105CC}"/>
              </a:ext>
            </a:extLst>
          </p:cNvPr>
          <p:cNvPicPr>
            <a:picLocks noChangeAspect="1"/>
          </p:cNvPicPr>
          <p:nvPr/>
        </p:nvPicPr>
        <p:blipFill>
          <a:blip r:embed="rId4"/>
          <a:stretch>
            <a:fillRect/>
          </a:stretch>
        </p:blipFill>
        <p:spPr>
          <a:xfrm>
            <a:off x="375138" y="307594"/>
            <a:ext cx="8393723" cy="5342652"/>
          </a:xfrm>
          <a:prstGeom prst="rect">
            <a:avLst/>
          </a:prstGeom>
        </p:spPr>
      </p:pic>
    </p:spTree>
    <p:extLst>
      <p:ext uri="{BB962C8B-B14F-4D97-AF65-F5344CB8AC3E}">
        <p14:creationId xmlns:p14="http://schemas.microsoft.com/office/powerpoint/2010/main" val="3070615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sp>
        <p:nvSpPr>
          <p:cNvPr id="6" name="TextBox 5"/>
          <p:cNvSpPr txBox="1"/>
          <p:nvPr/>
        </p:nvSpPr>
        <p:spPr>
          <a:xfrm>
            <a:off x="311491" y="5512116"/>
            <a:ext cx="8507580" cy="978729"/>
          </a:xfrm>
          <a:prstGeom prst="rect">
            <a:avLst/>
          </a:prstGeom>
          <a:solidFill>
            <a:srgbClr val="FFFFFF"/>
          </a:solidFill>
        </p:spPr>
        <p:txBody>
          <a:bodyPr wrap="square" rtlCol="0">
            <a:spAutoFit/>
          </a:bodyPr>
          <a:lstStyle/>
          <a:p>
            <a:pPr algn="just">
              <a:lnSpc>
                <a:spcPct val="120000"/>
              </a:lnSpc>
            </a:pPr>
            <a:r>
              <a:rPr lang="en-US" sz="1600" spc="-50" dirty="0">
                <a:solidFill>
                  <a:schemeClr val="bg1">
                    <a:lumMod val="50000"/>
                  </a:schemeClr>
                </a:solidFill>
                <a:latin typeface="Myriad Pro Light"/>
                <a:cs typeface="Myriad Pro Light"/>
              </a:rPr>
              <a:t>Moving eastward along the R62 you will find the cool-climate Tradouw Highlands ward on a plateau overlooking the Langeberg mountains. Export apples and pears are produced here alongside Sauvignon Blanc and Shiraz.</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4044970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LEIN KAROO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3715891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1" y="5512116"/>
            <a:ext cx="8507580" cy="683264"/>
          </a:xfrm>
          <a:prstGeom prst="rect">
            <a:avLst/>
          </a:prstGeom>
          <a:solidFill>
            <a:srgbClr val="FFFFFF"/>
          </a:solidFill>
        </p:spPr>
        <p:txBody>
          <a:bodyPr wrap="square" rtlCol="0">
            <a:spAutoFit/>
          </a:bodyPr>
          <a:lstStyle/>
          <a:p>
            <a:pPr algn="just">
              <a:lnSpc>
                <a:spcPct val="120000"/>
              </a:lnSpc>
            </a:pPr>
            <a:r>
              <a:rPr lang="en-US" sz="1600" spc="-20" dirty="0">
                <a:solidFill>
                  <a:schemeClr val="bg1">
                    <a:lumMod val="50000"/>
                  </a:schemeClr>
                </a:solidFill>
                <a:latin typeface="Myriad Pro Light"/>
                <a:cs typeface="Myriad Pro Light"/>
              </a:rPr>
              <a:t>Closer to the town of Barrydale is another ward, Tradouw. Low night temperatures allow for the crafting of premium wines, especially Chardonnay and Cabernet Franc.</a:t>
            </a:r>
          </a:p>
        </p:txBody>
      </p:sp>
      <p:grpSp>
        <p:nvGrpSpPr>
          <p:cNvPr id="8" name="Group 7"/>
          <p:cNvGrpSpPr/>
          <p:nvPr/>
        </p:nvGrpSpPr>
        <p:grpSpPr>
          <a:xfrm>
            <a:off x="7158539" y="6426660"/>
            <a:ext cx="1556500" cy="431340"/>
            <a:chOff x="7300979" y="6426660"/>
            <a:chExt cx="1556500" cy="431340"/>
          </a:xfrm>
        </p:grpSpPr>
        <p:sp>
          <p:nvSpPr>
            <p:cNvPr id="12" name="Rectangle 11"/>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3" name="TextBox 12"/>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857914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sp>
        <p:nvSpPr>
          <p:cNvPr id="6" name="TextBox 5"/>
          <p:cNvSpPr txBox="1"/>
          <p:nvPr/>
        </p:nvSpPr>
        <p:spPr>
          <a:xfrm>
            <a:off x="311491" y="5512116"/>
            <a:ext cx="8507580" cy="978729"/>
          </a:xfrm>
          <a:prstGeom prst="rect">
            <a:avLst/>
          </a:prstGeom>
          <a:solidFill>
            <a:srgbClr val="FFFFFF"/>
          </a:solidFill>
        </p:spPr>
        <p:txBody>
          <a:bodyPr wrap="square" rtlCol="0">
            <a:spAutoFit/>
          </a:bodyPr>
          <a:lstStyle/>
          <a:p>
            <a:pPr algn="just">
              <a:lnSpc>
                <a:spcPct val="120000"/>
              </a:lnSpc>
            </a:pPr>
            <a:r>
              <a:rPr lang="en-US" sz="1600" spc="-20" dirty="0">
                <a:solidFill>
                  <a:schemeClr val="bg1">
                    <a:lumMod val="50000"/>
                  </a:schemeClr>
                </a:solidFill>
                <a:latin typeface="Myriad Pro Light"/>
                <a:cs typeface="Myriad Pro Light"/>
              </a:rPr>
              <a:t>To add to the diversity of the Klein Karoo, the region is also known for its award-winning potstill brandies and other distilled products. Barrydale and Ladismith are renowned for their world-class brandies.</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07707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420676"/>
            <a:ext cx="8495712" cy="1077218"/>
          </a:xfrm>
          <a:prstGeom prst="rect">
            <a:avLst/>
          </a:prstGeom>
          <a:solidFill>
            <a:srgbClr val="FFFFFF"/>
          </a:solidFill>
        </p:spPr>
        <p:txBody>
          <a:bodyPr wrap="square" rtlCol="0">
            <a:spAutoFit/>
          </a:bodyPr>
          <a:lstStyle/>
          <a:p>
            <a:pPr algn="just"/>
            <a:r>
              <a:rPr lang="en-US" sz="1600" spc="-50" dirty="0">
                <a:solidFill>
                  <a:schemeClr val="bg1">
                    <a:lumMod val="50000"/>
                  </a:schemeClr>
                </a:solidFill>
                <a:latin typeface="Myriad Pro Light"/>
                <a:cs typeface="Myriad Pro Light"/>
              </a:rPr>
              <a:t>Calitzdorp has a dry, continental climate, with many similarities to the climate of the Douro Valley in Portugal with its warm days and cool nights. Here you’ll find plantings of Touriga Nacional, Tinta Barocca and other Portuguese grape varieties. Excellent quality red and white wines are being made from these varieties, as well as some of South Africa’s most iconic port-style wines.</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424089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A61A754-67AC-4858-886A-3B3379C54E4C}"/>
              </a:ext>
            </a:extLst>
          </p:cNvPr>
          <p:cNvPicPr>
            <a:picLocks noChangeAspect="1"/>
          </p:cNvPicPr>
          <p:nvPr/>
        </p:nvPicPr>
        <p:blipFill>
          <a:blip r:embed="rId3"/>
          <a:stretch>
            <a:fillRect/>
          </a:stretch>
        </p:blipFill>
        <p:spPr>
          <a:xfrm>
            <a:off x="0" y="0"/>
            <a:ext cx="9144000" cy="6857999"/>
          </a:xfrm>
          <a:prstGeom prst="rect">
            <a:avLst/>
          </a:prstGeom>
        </p:spPr>
      </p:pic>
      <p:pic>
        <p:nvPicPr>
          <p:cNvPr id="3" name="Picture 2">
            <a:extLst>
              <a:ext uri="{FF2B5EF4-FFF2-40B4-BE49-F238E27FC236}">
                <a16:creationId xmlns="" xmlns:a16="http://schemas.microsoft.com/office/drawing/2014/main" id="{EF1E640D-F1DD-496A-B800-46BA52B7202B}"/>
              </a:ext>
            </a:extLst>
          </p:cNvPr>
          <p:cNvPicPr>
            <a:picLocks noChangeAspect="1"/>
          </p:cNvPicPr>
          <p:nvPr/>
        </p:nvPicPr>
        <p:blipFill>
          <a:blip r:embed="rId4"/>
          <a:stretch>
            <a:fillRect/>
          </a:stretch>
        </p:blipFill>
        <p:spPr>
          <a:xfrm>
            <a:off x="7214782" y="6407561"/>
            <a:ext cx="1560711" cy="432854"/>
          </a:xfrm>
          <a:prstGeom prst="rect">
            <a:avLst/>
          </a:prstGeom>
        </p:spPr>
      </p:pic>
      <p:sp>
        <p:nvSpPr>
          <p:cNvPr id="4" name="TextBox 3">
            <a:extLst>
              <a:ext uri="{FF2B5EF4-FFF2-40B4-BE49-F238E27FC236}">
                <a16:creationId xmlns="" xmlns:a16="http://schemas.microsoft.com/office/drawing/2014/main" id="{1F3D5232-7781-45B4-B16C-BBA8491BDD62}"/>
              </a:ext>
            </a:extLst>
          </p:cNvPr>
          <p:cNvSpPr txBox="1"/>
          <p:nvPr/>
        </p:nvSpPr>
        <p:spPr>
          <a:xfrm>
            <a:off x="368507" y="5530737"/>
            <a:ext cx="8406986" cy="132343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kern="1200" dirty="0" smtClean="0">
                <a:solidFill>
                  <a:schemeClr val="bg1">
                    <a:lumMod val="50000"/>
                  </a:schemeClr>
                </a:solidFill>
                <a:latin typeface="Myriad Pro Light"/>
              </a:rPr>
              <a:t>The Groenfontein </a:t>
            </a:r>
            <a:r>
              <a:rPr lang="en-ZA" sz="1600" kern="1200" dirty="0">
                <a:solidFill>
                  <a:schemeClr val="bg1">
                    <a:lumMod val="50000"/>
                  </a:schemeClr>
                </a:solidFill>
                <a:latin typeface="Myriad Pro Light"/>
              </a:rPr>
              <a:t>ward is a higher lying foothill with a deep ravine landscape that borders on </a:t>
            </a:r>
            <a:r>
              <a:rPr lang="en-ZA" sz="1600" kern="1200" dirty="0" smtClean="0">
                <a:solidFill>
                  <a:schemeClr val="bg1">
                    <a:lumMod val="50000"/>
                  </a:schemeClr>
                </a:solidFill>
                <a:latin typeface="Myriad Pro Light"/>
              </a:rPr>
              <a:t>the Calitzdorp </a:t>
            </a:r>
            <a:r>
              <a:rPr lang="en-ZA" sz="1600" kern="1200" dirty="0">
                <a:solidFill>
                  <a:schemeClr val="bg1">
                    <a:lumMod val="50000"/>
                  </a:schemeClr>
                </a:solidFill>
                <a:latin typeface="Myriad Pro Light"/>
              </a:rPr>
              <a:t>district to the north. The ward is situated 280–930 m above sea level with vineyards in valleys mostly 340–440 m above sea level. The geology is relatively homogeneous and consists of greywacke and shale. </a:t>
            </a:r>
          </a:p>
        </p:txBody>
      </p:sp>
      <p:pic>
        <p:nvPicPr>
          <p:cNvPr id="7" name="Picture 6" descr="A picture containing text, map&#10;&#10;Description automatically generated">
            <a:extLst>
              <a:ext uri="{FF2B5EF4-FFF2-40B4-BE49-F238E27FC236}">
                <a16:creationId xmlns="" xmlns:a16="http://schemas.microsoft.com/office/drawing/2014/main" id="{C6B905F5-7D90-4943-AF58-5E048431D350}"/>
              </a:ext>
            </a:extLst>
          </p:cNvPr>
          <p:cNvPicPr>
            <a:picLocks noChangeAspect="1"/>
          </p:cNvPicPr>
          <p:nvPr/>
        </p:nvPicPr>
        <p:blipFill>
          <a:blip r:embed="rId5"/>
          <a:stretch>
            <a:fillRect/>
          </a:stretch>
        </p:blipFill>
        <p:spPr>
          <a:xfrm>
            <a:off x="368507" y="343543"/>
            <a:ext cx="8406986" cy="5187194"/>
          </a:xfrm>
          <a:prstGeom prst="rect">
            <a:avLst/>
          </a:prstGeom>
        </p:spPr>
      </p:pic>
    </p:spTree>
    <p:extLst>
      <p:ext uri="{BB962C8B-B14F-4D97-AF65-F5344CB8AC3E}">
        <p14:creationId xmlns:p14="http://schemas.microsoft.com/office/powerpoint/2010/main" val="3422303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69" cy="6856927"/>
          </a:xfrm>
          <a:prstGeom prst="rect">
            <a:avLst/>
          </a:prstGeom>
        </p:spPr>
      </p:pic>
      <p:sp>
        <p:nvSpPr>
          <p:cNvPr id="6" name="TextBox 5"/>
          <p:cNvSpPr txBox="1"/>
          <p:nvPr/>
        </p:nvSpPr>
        <p:spPr>
          <a:xfrm>
            <a:off x="311490" y="5418417"/>
            <a:ext cx="8495712" cy="1077218"/>
          </a:xfrm>
          <a:prstGeom prst="rect">
            <a:avLst/>
          </a:prstGeom>
          <a:solidFill>
            <a:srgbClr val="FFFFFF"/>
          </a:solidFill>
        </p:spPr>
        <p:txBody>
          <a:bodyPr wrap="square" rtlCol="0">
            <a:spAutoFit/>
          </a:bodyPr>
          <a:lstStyle/>
          <a:p>
            <a:pPr algn="just"/>
            <a:r>
              <a:rPr lang="en-US" sz="1600" dirty="0">
                <a:solidFill>
                  <a:schemeClr val="bg1">
                    <a:lumMod val="50000"/>
                  </a:schemeClr>
                </a:solidFill>
                <a:latin typeface="Myriad Pro Light"/>
                <a:cs typeface="Myriad Pro Light"/>
              </a:rPr>
              <a:t>Vineyards in the Cango Valley ward near Oudtshoorn are planted on some of South Africa’s oldest soils, formed more than 540 million years ago. Here the focus is on Mediterranean varieties suited to the continental climate. These include Shiraz, Viognier, Mourvèdre, Grenache Noir and the native Pinotage.</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377722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425156"/>
            <a:ext cx="8507581" cy="1077218"/>
          </a:xfrm>
          <a:prstGeom prst="rect">
            <a:avLst/>
          </a:prstGeom>
          <a:solidFill>
            <a:srgbClr val="FFFFFF"/>
          </a:solidFill>
        </p:spPr>
        <p:txBody>
          <a:bodyPr wrap="square" rtlCol="0">
            <a:spAutoFit/>
          </a:bodyPr>
          <a:lstStyle/>
          <a:p>
            <a:pPr algn="just"/>
            <a:r>
              <a:rPr lang="en-US" sz="1600" dirty="0">
                <a:solidFill>
                  <a:schemeClr val="bg1">
                    <a:lumMod val="50000"/>
                  </a:schemeClr>
                </a:solidFill>
                <a:latin typeface="Myriad Pro Light"/>
                <a:cs typeface="Myriad Pro Light"/>
              </a:rPr>
              <a:t>The Outeniqua ward, situated towards the southeast of the Klein Karoo region, is about 10 kilometres from the Indian Ocean and vineyards are planted between 500–700m above sea level on the northern side of the Outeniqua mountains. Soils here are a mixture of sandstone, clay and a high amount of iron ferricrete lower down the mountain.</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4290011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8" name="TextBox 7"/>
          <p:cNvSpPr txBox="1"/>
          <p:nvPr/>
        </p:nvSpPr>
        <p:spPr>
          <a:xfrm>
            <a:off x="311490" y="5417156"/>
            <a:ext cx="8495711" cy="1077218"/>
          </a:xfrm>
          <a:prstGeom prst="rect">
            <a:avLst/>
          </a:prstGeom>
          <a:solidFill>
            <a:srgbClr val="FFFFFF"/>
          </a:solidFill>
        </p:spPr>
        <p:txBody>
          <a:bodyPr wrap="square" rtlCol="0">
            <a:spAutoFit/>
          </a:bodyPr>
          <a:lstStyle/>
          <a:p>
            <a:pPr algn="just"/>
            <a:r>
              <a:rPr lang="en-US" sz="1600" dirty="0">
                <a:solidFill>
                  <a:schemeClr val="bg1">
                    <a:lumMod val="50000"/>
                  </a:schemeClr>
                </a:solidFill>
                <a:latin typeface="Myriad Pro Light"/>
                <a:cs typeface="Myriad Pro Light"/>
              </a:rPr>
              <a:t>This area experiences a higher rainfall than the rest of the region and the cooler climate, which ensures very slow ripening, is perfect for Chardonnay, Riesling, Sauvignon Blanc and Pinot Noir. The wines from this relatively young ward, which is well-suited for producing cool-climate wines, already show great potential.</a:t>
            </a:r>
            <a:endParaRPr lang="en-US" sz="1600" dirty="0">
              <a:solidFill>
                <a:srgbClr val="FF0000"/>
              </a:solidFill>
              <a:latin typeface="Myriad Pro Light"/>
              <a:cs typeface="Myriad Pro Light"/>
            </a:endParaRPr>
          </a:p>
        </p:txBody>
      </p:sp>
      <p:grpSp>
        <p:nvGrpSpPr>
          <p:cNvPr id="9" name="Group 8"/>
          <p:cNvGrpSpPr/>
          <p:nvPr/>
        </p:nvGrpSpPr>
        <p:grpSpPr>
          <a:xfrm>
            <a:off x="7158539" y="6426660"/>
            <a:ext cx="1556500" cy="431340"/>
            <a:chOff x="7300979" y="6426660"/>
            <a:chExt cx="1556500" cy="431340"/>
          </a:xfrm>
        </p:grpSpPr>
        <p:sp>
          <p:nvSpPr>
            <p:cNvPr id="10" name="Rectangle 9"/>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1" name="TextBox 10"/>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400201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3" name="TextBox 2"/>
          <p:cNvSpPr txBox="1"/>
          <p:nvPr/>
        </p:nvSpPr>
        <p:spPr>
          <a:xfrm>
            <a:off x="299981" y="5614676"/>
            <a:ext cx="8519089" cy="757130"/>
          </a:xfrm>
          <a:prstGeom prst="rect">
            <a:avLst/>
          </a:prstGeom>
          <a:solidFill>
            <a:srgbClr val="FFFFFF"/>
          </a:solidFill>
        </p:spPr>
        <p:txBody>
          <a:bodyPr wrap="square" rtlCol="0">
            <a:spAutoFit/>
          </a:bodyPr>
          <a:lstStyle/>
          <a:p>
            <a:pPr algn="just">
              <a:lnSpc>
                <a:spcPct val="120000"/>
              </a:lnSpc>
            </a:pPr>
            <a:r>
              <a:rPr lang="en-US" sz="1200" dirty="0">
                <a:solidFill>
                  <a:srgbClr val="A6A6A6"/>
                </a:solidFill>
                <a:latin typeface="Myriad Pro Light"/>
                <a:cs typeface="Myriad Pro Light"/>
              </a:rPr>
              <a:t>The images used in these presentations have been sourced from various producers, as well as industry and tourism bodies. These presentations are strictly for non-commercial, non-profit, educational purposes only and cannot be reproduced or transmitted in any form or by any means without written permission from Wines of South Africa (</a:t>
            </a:r>
            <a:r>
              <a:rPr lang="en-US" sz="1200" dirty="0" err="1" smtClean="0">
                <a:solidFill>
                  <a:srgbClr val="A6A6A6"/>
                </a:solidFill>
                <a:latin typeface="Myriad Pro Light"/>
                <a:cs typeface="Myriad Pro Light"/>
              </a:rPr>
              <a:t>WoSA</a:t>
            </a:r>
            <a:r>
              <a:rPr lang="en-US" sz="1200" dirty="0">
                <a:solidFill>
                  <a:srgbClr val="A6A6A6"/>
                </a:solidFill>
                <a:latin typeface="Myriad Pro Light"/>
                <a:cs typeface="Myriad Pro Light"/>
              </a:rPr>
              <a:t>).</a:t>
            </a:r>
          </a:p>
        </p:txBody>
      </p:sp>
    </p:spTree>
    <p:extLst>
      <p:ext uri="{BB962C8B-B14F-4D97-AF65-F5344CB8AC3E}">
        <p14:creationId xmlns:p14="http://schemas.microsoft.com/office/powerpoint/2010/main" val="1265785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A2AC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697687" y="4968854"/>
            <a:ext cx="8229230" cy="1265988"/>
          </a:xfrm>
          <a:prstGeom prst="rect">
            <a:avLst/>
          </a:prstGeom>
          <a:noFill/>
        </p:spPr>
        <p:txBody>
          <a:bodyPr wrap="square" rtlCol="0">
            <a:spAutoFit/>
          </a:bodyPr>
          <a:lstStyle/>
          <a:p>
            <a:pPr>
              <a:lnSpc>
                <a:spcPct val="120000"/>
              </a:lnSpc>
            </a:pPr>
            <a:r>
              <a:rPr lang="en-US" sz="1600" dirty="0">
                <a:solidFill>
                  <a:schemeClr val="bg1"/>
                </a:solidFill>
                <a:latin typeface="Myriad Pro Light"/>
                <a:cs typeface="Myriad Pro Light"/>
              </a:rPr>
              <a:t>The Cape winelands, considered by many to be</a:t>
            </a:r>
          </a:p>
          <a:p>
            <a:pPr>
              <a:lnSpc>
                <a:spcPct val="120000"/>
              </a:lnSpc>
            </a:pPr>
            <a:r>
              <a:rPr lang="en-US" sz="1600" dirty="0">
                <a:solidFill>
                  <a:schemeClr val="bg1"/>
                </a:solidFill>
                <a:latin typeface="Myriad Pro Light"/>
                <a:cs typeface="Myriad Pro Light"/>
              </a:rPr>
              <a:t>the most beautiful in the world, have a network of</a:t>
            </a:r>
          </a:p>
          <a:p>
            <a:pPr>
              <a:lnSpc>
                <a:spcPct val="120000"/>
              </a:lnSpc>
            </a:pPr>
            <a:r>
              <a:rPr lang="en-US" sz="1600" dirty="0">
                <a:solidFill>
                  <a:schemeClr val="bg1"/>
                </a:solidFill>
                <a:latin typeface="Myriad Pro Light"/>
                <a:cs typeface="Myriad Pro Light"/>
              </a:rPr>
              <a:t>diverse and well-run wine routes, affording visitors</a:t>
            </a:r>
          </a:p>
          <a:p>
            <a:pPr>
              <a:lnSpc>
                <a:spcPct val="120000"/>
              </a:lnSpc>
            </a:pPr>
            <a:r>
              <a:rPr lang="en-US" sz="1600" dirty="0">
                <a:solidFill>
                  <a:schemeClr val="bg1"/>
                </a:solidFill>
                <a:latin typeface="Myriad Pro Light"/>
                <a:cs typeface="Myriad Pro Light"/>
              </a:rPr>
              <a:t>a varied and unforgettable experience.</a:t>
            </a:r>
          </a:p>
        </p:txBody>
      </p:sp>
    </p:spTree>
    <p:extLst>
      <p:ext uri="{BB962C8B-B14F-4D97-AF65-F5344CB8AC3E}">
        <p14:creationId xmlns:p14="http://schemas.microsoft.com/office/powerpoint/2010/main" val="1698947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4" name="TextBox 3"/>
          <p:cNvSpPr txBox="1"/>
          <p:nvPr/>
        </p:nvSpPr>
        <p:spPr>
          <a:xfrm>
            <a:off x="661940" y="5802181"/>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THE END</a:t>
            </a:r>
          </a:p>
        </p:txBody>
      </p:sp>
    </p:spTree>
    <p:extLst>
      <p:ext uri="{BB962C8B-B14F-4D97-AF65-F5344CB8AC3E}">
        <p14:creationId xmlns:p14="http://schemas.microsoft.com/office/powerpoint/2010/main" val="436286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LEIN KAROO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1983565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7" name="TextBox 6"/>
          <p:cNvSpPr txBox="1"/>
          <p:nvPr/>
        </p:nvSpPr>
        <p:spPr>
          <a:xfrm>
            <a:off x="309853" y="5592964"/>
            <a:ext cx="7231552" cy="379591"/>
          </a:xfrm>
          <a:prstGeom prst="rect">
            <a:avLst/>
          </a:prstGeom>
          <a:solidFill>
            <a:srgbClr val="FFFFFF"/>
          </a:solidFill>
        </p:spPr>
        <p:txBody>
          <a:bodyPr wrap="square" rtlCol="0">
            <a:spAutoFit/>
          </a:bodyPr>
          <a:lstStyle/>
          <a:p>
            <a:pPr>
              <a:lnSpc>
                <a:spcPct val="120000"/>
              </a:lnSpc>
            </a:pPr>
            <a:r>
              <a:rPr lang="en-US" sz="1600" dirty="0">
                <a:solidFill>
                  <a:schemeClr val="bg1">
                    <a:lumMod val="50000"/>
                  </a:schemeClr>
                </a:solidFill>
                <a:latin typeface="Myriad Pro Light"/>
                <a:cs typeface="Myriad Pro Light"/>
              </a:rPr>
              <a:t>Our winelands are located at the very tip of South Africa.</a:t>
            </a:r>
          </a:p>
        </p:txBody>
      </p:sp>
      <p:grpSp>
        <p:nvGrpSpPr>
          <p:cNvPr id="3" name="Group 2"/>
          <p:cNvGrpSpPr/>
          <p:nvPr/>
        </p:nvGrpSpPr>
        <p:grpSpPr>
          <a:xfrm>
            <a:off x="7158539" y="6426660"/>
            <a:ext cx="1556500" cy="431340"/>
            <a:chOff x="7300979" y="6426660"/>
            <a:chExt cx="1556500" cy="431340"/>
          </a:xfrm>
        </p:grpSpPr>
        <p:sp>
          <p:nvSpPr>
            <p:cNvPr id="4" name="Rectangle 3"/>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5" name="TextBox 4"/>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287106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17848" y="2007524"/>
            <a:ext cx="2856789" cy="3637919"/>
          </a:xfrm>
          <a:prstGeom prst="rect">
            <a:avLst/>
          </a:prstGeom>
          <a:noFill/>
        </p:spPr>
        <p:txBody>
          <a:bodyPr wrap="square" rtlCol="0">
            <a:spAutoFit/>
          </a:bodyPr>
          <a:lstStyle/>
          <a:p>
            <a:pPr algn="r">
              <a:lnSpc>
                <a:spcPct val="120000"/>
              </a:lnSpc>
            </a:pPr>
            <a:r>
              <a:rPr lang="en-US" sz="1600" b="1" dirty="0">
                <a:solidFill>
                  <a:schemeClr val="tx1">
                    <a:lumMod val="65000"/>
                    <a:lumOff val="35000"/>
                  </a:schemeClr>
                </a:solidFill>
                <a:latin typeface="Myriad Pro"/>
                <a:cs typeface="Myriad Pro"/>
              </a:rPr>
              <a:t>Region: </a:t>
            </a:r>
            <a:r>
              <a:rPr lang="en-US" sz="1600" dirty="0">
                <a:solidFill>
                  <a:schemeClr val="tx1">
                    <a:lumMod val="65000"/>
                    <a:lumOff val="35000"/>
                  </a:schemeClr>
                </a:solidFill>
                <a:latin typeface="Myriad Pro Light"/>
                <a:cs typeface="Myriad Pro Light"/>
              </a:rPr>
              <a:t>Klein Karoo</a:t>
            </a:r>
          </a:p>
          <a:p>
            <a:pPr algn="r">
              <a:lnSpc>
                <a:spcPct val="120000"/>
              </a:lnSpc>
            </a:pPr>
            <a:r>
              <a:rPr lang="en-US" sz="1600" b="1" dirty="0">
                <a:solidFill>
                  <a:schemeClr val="tx1">
                    <a:lumMod val="65000"/>
                    <a:lumOff val="35000"/>
                  </a:schemeClr>
                </a:solidFill>
                <a:latin typeface="Myriad Pro"/>
                <a:cs typeface="Myriad Pro"/>
              </a:rPr>
              <a:t>Districts: </a:t>
            </a:r>
            <a:r>
              <a:rPr lang="en-US" sz="1600" dirty="0">
                <a:solidFill>
                  <a:schemeClr val="tx1">
                    <a:lumMod val="65000"/>
                    <a:lumOff val="35000"/>
                  </a:schemeClr>
                </a:solidFill>
                <a:latin typeface="Myriad Pro Light"/>
                <a:cs typeface="Myriad Pro Light"/>
              </a:rPr>
              <a:t>Calitzdorp </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Langeberg-Garcia</a:t>
            </a:r>
          </a:p>
          <a:p>
            <a:pPr algn="r">
              <a:lnSpc>
                <a:spcPct val="120000"/>
              </a:lnSpc>
            </a:pPr>
            <a:endParaRPr lang="en-US" sz="1600" b="1" dirty="0">
              <a:solidFill>
                <a:schemeClr val="tx1">
                  <a:lumMod val="65000"/>
                  <a:lumOff val="35000"/>
                </a:schemeClr>
              </a:solidFill>
              <a:latin typeface="Myriad Pro"/>
              <a:cs typeface="Myriad Pro"/>
            </a:endParaRPr>
          </a:p>
          <a:p>
            <a:pPr algn="r">
              <a:lnSpc>
                <a:spcPct val="120000"/>
              </a:lnSpc>
            </a:pPr>
            <a:r>
              <a:rPr lang="en-US" sz="1600" b="1" dirty="0">
                <a:solidFill>
                  <a:schemeClr val="tx1">
                    <a:lumMod val="65000"/>
                    <a:lumOff val="35000"/>
                  </a:schemeClr>
                </a:solidFill>
                <a:latin typeface="Myriad Pro"/>
                <a:cs typeface="Myriad Pro"/>
              </a:rPr>
              <a:t>Wards: </a:t>
            </a:r>
            <a:r>
              <a:rPr lang="en-US" sz="1600" dirty="0">
                <a:solidFill>
                  <a:schemeClr val="tx1">
                    <a:lumMod val="65000"/>
                    <a:lumOff val="35000"/>
                  </a:schemeClr>
                </a:solidFill>
                <a:latin typeface="Myriad Pro Light"/>
                <a:cs typeface="Myriad Pro Light"/>
              </a:rPr>
              <a:t>Cango Valley</a:t>
            </a:r>
            <a:br>
              <a:rPr lang="en-US" sz="1600" dirty="0">
                <a:solidFill>
                  <a:schemeClr val="tx1">
                    <a:lumMod val="65000"/>
                    <a:lumOff val="35000"/>
                  </a:schemeClr>
                </a:solidFill>
                <a:latin typeface="Myriad Pro Light"/>
                <a:cs typeface="Myriad Pro Light"/>
              </a:rPr>
            </a:br>
            <a:r>
              <a:rPr lang="en-US" sz="1600" dirty="0">
                <a:solidFill>
                  <a:srgbClr val="666666"/>
                </a:solidFill>
                <a:latin typeface="Myriad Pro Light"/>
                <a:cs typeface="Myriad Pro Light"/>
              </a:rPr>
              <a:t>Groenfontein</a:t>
            </a:r>
          </a:p>
          <a:p>
            <a:pPr algn="r">
              <a:lnSpc>
                <a:spcPct val="120000"/>
              </a:lnSpc>
            </a:pPr>
            <a:r>
              <a:rPr lang="en-US" sz="1600" dirty="0">
                <a:solidFill>
                  <a:srgbClr val="666666"/>
                </a:solidFill>
                <a:latin typeface="Myriad Pro Light"/>
                <a:cs typeface="Myriad Pro Light"/>
              </a:rPr>
              <a:t>Koo Plateau</a:t>
            </a:r>
          </a:p>
          <a:p>
            <a:pPr algn="r">
              <a:lnSpc>
                <a:spcPct val="120000"/>
              </a:lnSpc>
            </a:pPr>
            <a:r>
              <a:rPr lang="en-US" sz="1600" dirty="0">
                <a:solidFill>
                  <a:schemeClr val="tx1">
                    <a:lumMod val="65000"/>
                    <a:lumOff val="35000"/>
                  </a:schemeClr>
                </a:solidFill>
                <a:latin typeface="Myriad Pro Light"/>
                <a:cs typeface="Myriad Pro Light"/>
              </a:rPr>
              <a:t>Montagu</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Outeniqua</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Tradouw</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Tradouw Highlands</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Upper Langkloof</a:t>
            </a:r>
          </a:p>
        </p:txBody>
      </p:sp>
      <p:sp>
        <p:nvSpPr>
          <p:cNvPr id="4" name="Rectangle 3"/>
          <p:cNvSpPr/>
          <p:nvPr/>
        </p:nvSpPr>
        <p:spPr>
          <a:xfrm>
            <a:off x="0" y="0"/>
            <a:ext cx="9144000" cy="1766673"/>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5" name="TextBox 4"/>
          <p:cNvSpPr txBox="1"/>
          <p:nvPr/>
        </p:nvSpPr>
        <p:spPr>
          <a:xfrm>
            <a:off x="6682857" y="1124233"/>
            <a:ext cx="2095342" cy="523220"/>
          </a:xfrm>
          <a:prstGeom prst="rect">
            <a:avLst/>
          </a:prstGeom>
          <a:noFill/>
        </p:spPr>
        <p:txBody>
          <a:bodyPr wrap="none" rtlCol="0">
            <a:spAutoFit/>
          </a:bodyPr>
          <a:lstStyle/>
          <a:p>
            <a:pPr algn="r"/>
            <a:r>
              <a:rPr lang="en-US" sz="2800" b="1" spc="100" dirty="0">
                <a:solidFill>
                  <a:schemeClr val="tx1">
                    <a:lumMod val="65000"/>
                    <a:lumOff val="35000"/>
                  </a:schemeClr>
                </a:solidFill>
                <a:latin typeface="Myriad Pro Light"/>
                <a:cs typeface="Myriad Pro Light"/>
              </a:rPr>
              <a:t>Klein Karoo</a:t>
            </a:r>
          </a:p>
        </p:txBody>
      </p:sp>
      <p:grpSp>
        <p:nvGrpSpPr>
          <p:cNvPr id="9" name="Group 8"/>
          <p:cNvGrpSpPr/>
          <p:nvPr/>
        </p:nvGrpSpPr>
        <p:grpSpPr>
          <a:xfrm>
            <a:off x="7158539" y="6426660"/>
            <a:ext cx="1556500" cy="431340"/>
            <a:chOff x="7300979" y="6426660"/>
            <a:chExt cx="1556500" cy="431340"/>
          </a:xfrm>
        </p:grpSpPr>
        <p:sp>
          <p:nvSpPr>
            <p:cNvPr id="10" name="Rectangle 9"/>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3" name="TextBox 12"/>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024993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6" name="TextBox 5"/>
          <p:cNvSpPr txBox="1"/>
          <p:nvPr/>
        </p:nvSpPr>
        <p:spPr>
          <a:xfrm>
            <a:off x="311491" y="5512116"/>
            <a:ext cx="8519450" cy="988649"/>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300 km long Klein Karoo region stretches all along the well-known R62 scenic route, from Montagu via higher-lying, cooler Barrydale towards Calitzdorp, Ladismith, Oudtshoorn and Herold in the Outeniqua mountains, making it the longest wine route in South Africa. </a:t>
            </a:r>
          </a:p>
        </p:txBody>
      </p:sp>
      <p:grpSp>
        <p:nvGrpSpPr>
          <p:cNvPr id="7" name="Group 6"/>
          <p:cNvGrpSpPr/>
          <p:nvPr/>
        </p:nvGrpSpPr>
        <p:grpSpPr>
          <a:xfrm>
            <a:off x="7158539" y="6426660"/>
            <a:ext cx="1556500" cy="431340"/>
            <a:chOff x="7300979" y="6426660"/>
            <a:chExt cx="1556500" cy="431340"/>
          </a:xfrm>
        </p:grpSpPr>
        <p:sp>
          <p:nvSpPr>
            <p:cNvPr id="8" name="Rectangle 7"/>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9" name="TextBox 8"/>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979925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7" name="TextBox 6"/>
          <p:cNvSpPr txBox="1"/>
          <p:nvPr/>
        </p:nvSpPr>
        <p:spPr>
          <a:xfrm>
            <a:off x="311491" y="5523986"/>
            <a:ext cx="8507580" cy="675057"/>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Klein Karoo region is a unique and exceptionally diverse part of the Succulent Karoo Biome, encompassing diverging landscapes, climate, soils, flora and fauna.</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793916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10" name="TextBox 9"/>
          <p:cNvSpPr txBox="1"/>
          <p:nvPr/>
        </p:nvSpPr>
        <p:spPr>
          <a:xfrm>
            <a:off x="311491" y="5512116"/>
            <a:ext cx="8519450" cy="939488"/>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drier climate results in healthy vineyards which are grown organically to a large extent. The mean February temperature is 23.1⁰C (Montagu) and the rainfall averages 200 mm per year. </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1" name="TextBox 10"/>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262304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10" name="TextBox 9"/>
          <p:cNvSpPr txBox="1"/>
          <p:nvPr/>
        </p:nvSpPr>
        <p:spPr>
          <a:xfrm>
            <a:off x="311491" y="5512116"/>
            <a:ext cx="851945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Klein Karoo is first and foremost an agricultural region. Regional products are diverse and include the production of hops (80% of the total South African production), ostrich-related products (77% of the country’s total production) and fruit. </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1" name="TextBox 10"/>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916812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TotalTime>
  <Words>1050</Words>
  <Application>Microsoft Office PowerPoint</Application>
  <PresentationFormat>On-screen Show (4:3)</PresentationFormat>
  <Paragraphs>80</Paragraphs>
  <Slides>29</Slides>
  <Notes>22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moodie</dc:creator>
  <cp:lastModifiedBy>Lindsaye</cp:lastModifiedBy>
  <cp:revision>154</cp:revision>
  <dcterms:created xsi:type="dcterms:W3CDTF">2014-07-15T14:25:48Z</dcterms:created>
  <dcterms:modified xsi:type="dcterms:W3CDTF">2023-07-21T09:37:38Z</dcterms:modified>
</cp:coreProperties>
</file>